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jpg_cb=1340575386"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41.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7"/>
  </p:notesMasterIdLst>
  <p:sldIdLst>
    <p:sldId id="1996" r:id="rId2"/>
    <p:sldId id="267" r:id="rId3"/>
    <p:sldId id="268" r:id="rId4"/>
    <p:sldId id="284" r:id="rId5"/>
    <p:sldId id="285" r:id="rId6"/>
    <p:sldId id="295" r:id="rId7"/>
    <p:sldId id="296" r:id="rId8"/>
    <p:sldId id="297" r:id="rId9"/>
    <p:sldId id="298" r:id="rId10"/>
    <p:sldId id="299" r:id="rId11"/>
    <p:sldId id="269" r:id="rId12"/>
    <p:sldId id="315" r:id="rId13"/>
    <p:sldId id="288" r:id="rId14"/>
    <p:sldId id="277" r:id="rId15"/>
    <p:sldId id="278" r:id="rId16"/>
    <p:sldId id="279" r:id="rId17"/>
    <p:sldId id="280" r:id="rId18"/>
    <p:sldId id="276" r:id="rId19"/>
    <p:sldId id="281" r:id="rId20"/>
    <p:sldId id="270" r:id="rId21"/>
    <p:sldId id="300" r:id="rId22"/>
    <p:sldId id="301" r:id="rId23"/>
    <p:sldId id="289" r:id="rId24"/>
    <p:sldId id="271" r:id="rId25"/>
    <p:sldId id="290" r:id="rId26"/>
    <p:sldId id="294" r:id="rId27"/>
    <p:sldId id="282" r:id="rId28"/>
    <p:sldId id="283" r:id="rId29"/>
    <p:sldId id="302" r:id="rId30"/>
    <p:sldId id="303" r:id="rId31"/>
    <p:sldId id="286" r:id="rId32"/>
    <p:sldId id="314" r:id="rId33"/>
    <p:sldId id="335" r:id="rId34"/>
    <p:sldId id="336" r:id="rId35"/>
    <p:sldId id="287"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shik" initials="T" lastIdx="1" clrIdx="0">
    <p:extLst>
      <p:ext uri="{19B8F6BF-5375-455C-9EA6-DF929625EA0E}">
        <p15:presenceInfo xmlns:p15="http://schemas.microsoft.com/office/powerpoint/2012/main" userId="Tashik"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03" autoAdjust="0"/>
    <p:restoredTop sz="94291" autoAdjust="0"/>
  </p:normalViewPr>
  <p:slideViewPr>
    <p:cSldViewPr snapToGrid="0">
      <p:cViewPr varScale="1">
        <p:scale>
          <a:sx n="68" d="100"/>
          <a:sy n="68" d="100"/>
        </p:scale>
        <p:origin x="8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D16273-CBD5-4C91-829B-BDAD7606D727}" type="datetimeFigureOut">
              <a:rPr lang="en-US" smtClean="0"/>
              <a:t>8/18/2020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0650D7-8C24-47C9-B46E-43763CFBBCC0}" type="slidenum">
              <a:rPr lang="en-US" smtClean="0"/>
              <a:t>‹#›</a:t>
            </a:fld>
            <a:endParaRPr lang="en-US"/>
          </a:p>
        </p:txBody>
      </p:sp>
    </p:spTree>
    <p:extLst>
      <p:ext uri="{BB962C8B-B14F-4D97-AF65-F5344CB8AC3E}">
        <p14:creationId xmlns:p14="http://schemas.microsoft.com/office/powerpoint/2010/main" val="521840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cs typeface="Segoe UI Light"/>
              </a:rPr>
              <a:t>Good morning! I'm [ YOUR NAME ] and I'm absolutely thrilled to join you in [ CITY YOU ARE IN ]. </a:t>
            </a:r>
            <a:endParaRPr lang="en-US">
              <a:cs typeface="Segoe UI Light"/>
            </a:endParaRPr>
          </a:p>
          <a:p>
            <a:endParaRPr lang="en-US" sz="900">
              <a:cs typeface="Segoe UI Light"/>
            </a:endParaRPr>
          </a:p>
          <a:p>
            <a:pPr marL="285750" indent="-285750">
              <a:buFont typeface="Arial"/>
              <a:buChar char="•"/>
            </a:pPr>
            <a:r>
              <a:rPr lang="en-US" sz="900"/>
              <a:t>Azure provides compute, storage and networking for the cloud</a:t>
            </a:r>
          </a:p>
          <a:p>
            <a:pPr marL="285750" indent="-285750">
              <a:buFont typeface="Arial"/>
              <a:buChar char="•"/>
            </a:pPr>
            <a:r>
              <a:rPr lang="en-US" sz="900"/>
              <a:t>If you're new to Azure, or the cloud, it can be intimidating</a:t>
            </a:r>
          </a:p>
          <a:p>
            <a:pPr marL="285750" indent="-285750">
              <a:buFont typeface="Arial"/>
              <a:buChar char="•"/>
            </a:pPr>
            <a:r>
              <a:rPr lang="en-US" sz="900">
                <a:cs typeface="Segoe UI Light"/>
              </a:rPr>
              <a:t>This session will cover the essential concepts you'll need to get off and running with Azure networking</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8/18/2020 1:45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573779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8/18/2020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8/18/2020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8/18/2020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8/18/2020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8/18/2020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8/18/2020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041943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8/18/2020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8/18/2020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8/18/2020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8/18/2020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8/18/2020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8/18/2020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8/18/2020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8/18/2020</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8/18/2020</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 id="2147483667" r:id="rId15"/>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_cb=1340575386"/><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g"/><Relationship Id="rId7" Type="http://schemas.openxmlformats.org/officeDocument/2006/relationships/image" Target="../media/image34.jp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jpg"/><Relationship Id="rId4" Type="http://schemas.openxmlformats.org/officeDocument/2006/relationships/image" Target="../media/image31.jpg"/></Relationships>
</file>

<file path=ppt/slides/_rels/slide2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7.xml"/><Relationship Id="rId5" Type="http://schemas.openxmlformats.org/officeDocument/2006/relationships/image" Target="../media/image38.jpg"/><Relationship Id="rId4" Type="http://schemas.openxmlformats.org/officeDocument/2006/relationships/image" Target="../media/image37.jpg"/></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a:xfrm>
            <a:off x="246575" y="2341602"/>
            <a:ext cx="7617265" cy="1107996"/>
          </a:xfrm>
        </p:spPr>
        <p:txBody>
          <a:bodyPr/>
          <a:lstStyle/>
          <a:p>
            <a:r>
              <a:rPr lang="en-US" dirty="0"/>
              <a:t>Introduction To Cloud Computing With Microsoft Azure.</a:t>
            </a:r>
          </a:p>
        </p:txBody>
      </p:sp>
      <p:sp>
        <p:nvSpPr>
          <p:cNvPr id="3" name="TextBox 2">
            <a:extLst>
              <a:ext uri="{FF2B5EF4-FFF2-40B4-BE49-F238E27FC236}">
                <a16:creationId xmlns:a16="http://schemas.microsoft.com/office/drawing/2014/main" id="{CA65B776-C3F7-4D18-8234-ED845AAE2623}"/>
              </a:ext>
            </a:extLst>
          </p:cNvPr>
          <p:cNvSpPr txBox="1"/>
          <p:nvPr/>
        </p:nvSpPr>
        <p:spPr>
          <a:xfrm>
            <a:off x="10114670" y="5657671"/>
            <a:ext cx="1890261" cy="1200329"/>
          </a:xfrm>
          <a:prstGeom prst="rect">
            <a:avLst/>
          </a:prstGeom>
          <a:noFill/>
        </p:spPr>
        <p:txBody>
          <a:bodyPr wrap="none" rtlCol="0">
            <a:spAutoFit/>
          </a:bodyPr>
          <a:lstStyle/>
          <a:p>
            <a:r>
              <a:rPr lang="en-US" b="1" u="sng" dirty="0"/>
              <a:t>References</a:t>
            </a:r>
            <a:br>
              <a:rPr lang="en-US" dirty="0"/>
            </a:br>
            <a:r>
              <a:rPr lang="en-US" b="1" dirty="0"/>
              <a:t>Microsoft Ignite</a:t>
            </a:r>
            <a:br>
              <a:rPr lang="en-US" b="1" dirty="0"/>
            </a:br>
            <a:r>
              <a:rPr lang="en-US" b="1" dirty="0"/>
              <a:t>Microsoft Learn</a:t>
            </a:r>
            <a:br>
              <a:rPr lang="en-US" b="1" dirty="0"/>
            </a:br>
            <a:r>
              <a:rPr lang="en-US" b="1" dirty="0"/>
              <a:t>MSDN</a:t>
            </a:r>
          </a:p>
        </p:txBody>
      </p:sp>
      <p:sp>
        <p:nvSpPr>
          <p:cNvPr id="8" name="Text Placeholder 4">
            <a:extLst>
              <a:ext uri="{FF2B5EF4-FFF2-40B4-BE49-F238E27FC236}">
                <a16:creationId xmlns:a16="http://schemas.microsoft.com/office/drawing/2014/main" id="{88FAEE47-69F9-49CE-9589-943132AAB132}"/>
              </a:ext>
            </a:extLst>
          </p:cNvPr>
          <p:cNvSpPr>
            <a:spLocks noGrp="1"/>
          </p:cNvSpPr>
          <p:nvPr>
            <p:ph type="body" sz="quarter" idx="12"/>
          </p:nvPr>
        </p:nvSpPr>
        <p:spPr>
          <a:xfrm>
            <a:off x="387252" y="3962400"/>
            <a:ext cx="5510213" cy="1015663"/>
          </a:xfrm>
        </p:spPr>
        <p:txBody>
          <a:bodyPr/>
          <a:lstStyle/>
          <a:p>
            <a:r>
              <a:rPr lang="en-US" dirty="0"/>
              <a:t>Tashik Moin</a:t>
            </a:r>
            <a:br>
              <a:rPr lang="en-US" dirty="0"/>
            </a:br>
            <a:r>
              <a:rPr lang="en-US" dirty="0"/>
              <a:t>MLSA, Microsoft.</a:t>
            </a:r>
            <a:br>
              <a:rPr lang="en-US" dirty="0"/>
            </a:br>
            <a:r>
              <a:rPr lang="en-US" dirty="0"/>
              <a:t>Tashik.Moin@StudentAmbassadors.Com</a:t>
            </a:r>
          </a:p>
        </p:txBody>
      </p:sp>
    </p:spTree>
    <p:extLst>
      <p:ext uri="{BB962C8B-B14F-4D97-AF65-F5344CB8AC3E}">
        <p14:creationId xmlns:p14="http://schemas.microsoft.com/office/powerpoint/2010/main" val="140632669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0C822D-6705-4836-8B93-EDFB90214F85}"/>
              </a:ext>
            </a:extLst>
          </p:cNvPr>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203497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FD21F4-D930-4439-90DA-D52D814F2A33}"/>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015048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9DBCF7-5547-432A-8122-F6778B9F54EA}"/>
              </a:ext>
            </a:extLst>
          </p:cNvPr>
          <p:cNvSpPr txBox="1"/>
          <p:nvPr/>
        </p:nvSpPr>
        <p:spPr>
          <a:xfrm>
            <a:off x="340679" y="3044279"/>
            <a:ext cx="11851321" cy="769441"/>
          </a:xfrm>
          <a:prstGeom prst="rect">
            <a:avLst/>
          </a:prstGeom>
          <a:noFill/>
        </p:spPr>
        <p:txBody>
          <a:bodyPr wrap="none" rtlCol="0">
            <a:spAutoFit/>
          </a:bodyPr>
          <a:lstStyle/>
          <a:p>
            <a:r>
              <a:rPr lang="en-US" sz="4400" dirty="0"/>
              <a:t>How We Are Connected With The Cloud ? </a:t>
            </a:r>
          </a:p>
        </p:txBody>
      </p:sp>
    </p:spTree>
    <p:extLst>
      <p:ext uri="{BB962C8B-B14F-4D97-AF65-F5344CB8AC3E}">
        <p14:creationId xmlns:p14="http://schemas.microsoft.com/office/powerpoint/2010/main" val="2655130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973BAE-C51A-4610-A43B-24673DE0118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7142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04C817-BF0E-41C6-A817-23AA0C3BC466}"/>
              </a:ext>
            </a:extLst>
          </p:cNvPr>
          <p:cNvPicPr>
            <a:picLocks noChangeAspect="1"/>
          </p:cNvPicPr>
          <p:nvPr/>
        </p:nvPicPr>
        <p:blipFill>
          <a:blip r:embed="rId2"/>
          <a:stretch>
            <a:fillRect/>
          </a:stretch>
        </p:blipFill>
        <p:spPr>
          <a:xfrm>
            <a:off x="7434" y="0"/>
            <a:ext cx="12184566" cy="6858000"/>
          </a:xfrm>
          <a:prstGeom prst="rect">
            <a:avLst/>
          </a:prstGeom>
        </p:spPr>
      </p:pic>
    </p:spTree>
    <p:extLst>
      <p:ext uri="{BB962C8B-B14F-4D97-AF65-F5344CB8AC3E}">
        <p14:creationId xmlns:p14="http://schemas.microsoft.com/office/powerpoint/2010/main" val="2681203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809725-5C92-4D90-B30B-C0667F7BCCC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766632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78DFA8-E1E9-4F26-9318-E964F9B41C9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679870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4F7B9A-2212-405F-91F9-8FBEC52DD563}"/>
              </a:ext>
            </a:extLst>
          </p:cNvPr>
          <p:cNvPicPr>
            <a:picLocks noChangeAspect="1"/>
          </p:cNvPicPr>
          <p:nvPr/>
        </p:nvPicPr>
        <p:blipFill>
          <a:blip r:embed="rId2"/>
          <a:stretch>
            <a:fillRect/>
          </a:stretch>
        </p:blipFill>
        <p:spPr>
          <a:xfrm>
            <a:off x="6096000" y="0"/>
            <a:ext cx="6096000" cy="6858000"/>
          </a:xfrm>
          <a:prstGeom prst="rect">
            <a:avLst/>
          </a:prstGeom>
        </p:spPr>
      </p:pic>
      <p:pic>
        <p:nvPicPr>
          <p:cNvPr id="5" name="Picture 4">
            <a:extLst>
              <a:ext uri="{FF2B5EF4-FFF2-40B4-BE49-F238E27FC236}">
                <a16:creationId xmlns:a16="http://schemas.microsoft.com/office/drawing/2014/main" id="{CAF8CD3F-33AB-4BDA-BD1D-F9379EF1F09B}"/>
              </a:ext>
            </a:extLst>
          </p:cNvPr>
          <p:cNvPicPr>
            <a:picLocks noChangeAspect="1"/>
          </p:cNvPicPr>
          <p:nvPr/>
        </p:nvPicPr>
        <p:blipFill>
          <a:blip r:embed="rId3"/>
          <a:stretch>
            <a:fillRect/>
          </a:stretch>
        </p:blipFill>
        <p:spPr>
          <a:xfrm>
            <a:off x="1" y="0"/>
            <a:ext cx="6096000" cy="6858000"/>
          </a:xfrm>
          <a:prstGeom prst="rect">
            <a:avLst/>
          </a:prstGeom>
        </p:spPr>
      </p:pic>
    </p:spTree>
    <p:extLst>
      <p:ext uri="{BB962C8B-B14F-4D97-AF65-F5344CB8AC3E}">
        <p14:creationId xmlns:p14="http://schemas.microsoft.com/office/powerpoint/2010/main" val="38610893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922FC0-AB9C-4C92-A59E-D273BE9F6AC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239095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C85D0C-CE55-4BBA-A8AB-50D4B2FF7CA4}"/>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838999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AA0D44-8154-4464-8C1E-8FDC3098EF08}"/>
              </a:ext>
            </a:extLst>
          </p:cNvPr>
          <p:cNvSpPr/>
          <p:nvPr/>
        </p:nvSpPr>
        <p:spPr>
          <a:xfrm>
            <a:off x="837127" y="862885"/>
            <a:ext cx="8306873" cy="923330"/>
          </a:xfrm>
          <a:prstGeom prst="rect">
            <a:avLst/>
          </a:prstGeom>
        </p:spPr>
        <p:txBody>
          <a:bodyPr wrap="square">
            <a:spAutoFit/>
          </a:bodyPr>
          <a:lstStyle/>
          <a:p>
            <a:r>
              <a:rPr lang="en-US" dirty="0">
                <a:solidFill>
                  <a:srgbClr val="222222"/>
                </a:solidFill>
                <a:latin typeface="arial" panose="020B0604020202020204" pitchFamily="34" charset="0"/>
              </a:rPr>
              <a:t>The idea of an “intergalactic computer network” was I</a:t>
            </a:r>
            <a:br>
              <a:rPr lang="en-US" dirty="0">
                <a:solidFill>
                  <a:srgbClr val="222222"/>
                </a:solidFill>
                <a:latin typeface="arial" panose="020B0604020202020204" pitchFamily="34" charset="0"/>
              </a:rPr>
            </a:br>
            <a:r>
              <a:rPr lang="en-US" dirty="0"/>
              <a:t>The idea of an “ Intergalactic Computer Network Or Cloud Computing ” was introduced in the 1960s by, JCR LICKLIDER.</a:t>
            </a:r>
            <a:endParaRPr lang="en-US" b="1" dirty="0">
              <a:solidFill>
                <a:schemeClr val="accent5">
                  <a:lumMod val="75000"/>
                </a:schemeClr>
              </a:solidFill>
            </a:endParaRPr>
          </a:p>
        </p:txBody>
      </p:sp>
      <p:pic>
        <p:nvPicPr>
          <p:cNvPr id="6" name="Picture 5">
            <a:extLst>
              <a:ext uri="{FF2B5EF4-FFF2-40B4-BE49-F238E27FC236}">
                <a16:creationId xmlns:a16="http://schemas.microsoft.com/office/drawing/2014/main" id="{9C6079F4-7877-4338-AEDC-DA9F6169D37A}"/>
              </a:ext>
            </a:extLst>
          </p:cNvPr>
          <p:cNvPicPr>
            <a:picLocks noChangeAspect="1"/>
          </p:cNvPicPr>
          <p:nvPr/>
        </p:nvPicPr>
        <p:blipFill>
          <a:blip r:embed="rId2"/>
          <a:stretch>
            <a:fillRect/>
          </a:stretch>
        </p:blipFill>
        <p:spPr>
          <a:xfrm>
            <a:off x="3760631" y="2009104"/>
            <a:ext cx="4082603" cy="3986011"/>
          </a:xfrm>
          <a:prstGeom prst="rect">
            <a:avLst/>
          </a:prstGeom>
        </p:spPr>
      </p:pic>
    </p:spTree>
    <p:extLst>
      <p:ext uri="{BB962C8B-B14F-4D97-AF65-F5344CB8AC3E}">
        <p14:creationId xmlns:p14="http://schemas.microsoft.com/office/powerpoint/2010/main" val="9776016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F4CE09-D26C-4844-8A31-3C53857BFB0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844748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5D8FBB-F935-47EB-9C53-F33152958FCC}"/>
              </a:ext>
            </a:extLst>
          </p:cNvPr>
          <p:cNvPicPr>
            <a:picLocks noChangeAspect="1"/>
          </p:cNvPicPr>
          <p:nvPr/>
        </p:nvPicPr>
        <p:blipFill>
          <a:blip r:embed="rId2"/>
          <a:stretch>
            <a:fillRect/>
          </a:stretch>
        </p:blipFill>
        <p:spPr>
          <a:xfrm>
            <a:off x="0" y="-1"/>
            <a:ext cx="12192000" cy="3566162"/>
          </a:xfrm>
          <a:prstGeom prst="rect">
            <a:avLst/>
          </a:prstGeom>
        </p:spPr>
      </p:pic>
      <p:pic>
        <p:nvPicPr>
          <p:cNvPr id="7" name="Picture 6">
            <a:extLst>
              <a:ext uri="{FF2B5EF4-FFF2-40B4-BE49-F238E27FC236}">
                <a16:creationId xmlns:a16="http://schemas.microsoft.com/office/drawing/2014/main" id="{64DD9045-1960-4373-83FB-153C9AD1D122}"/>
              </a:ext>
            </a:extLst>
          </p:cNvPr>
          <p:cNvPicPr>
            <a:picLocks noChangeAspect="1"/>
          </p:cNvPicPr>
          <p:nvPr/>
        </p:nvPicPr>
        <p:blipFill>
          <a:blip r:embed="rId3"/>
          <a:stretch>
            <a:fillRect/>
          </a:stretch>
        </p:blipFill>
        <p:spPr>
          <a:xfrm>
            <a:off x="1" y="3566161"/>
            <a:ext cx="12191999" cy="3291839"/>
          </a:xfrm>
          <a:prstGeom prst="rect">
            <a:avLst/>
          </a:prstGeom>
        </p:spPr>
      </p:pic>
    </p:spTree>
    <p:extLst>
      <p:ext uri="{BB962C8B-B14F-4D97-AF65-F5344CB8AC3E}">
        <p14:creationId xmlns:p14="http://schemas.microsoft.com/office/powerpoint/2010/main" val="3438998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38AF84-69D0-494A-A92E-BD5C222BC0F3}"/>
              </a:ext>
            </a:extLst>
          </p:cNvPr>
          <p:cNvPicPr>
            <a:picLocks noChangeAspect="1"/>
          </p:cNvPicPr>
          <p:nvPr/>
        </p:nvPicPr>
        <p:blipFill>
          <a:blip r:embed="rId2"/>
          <a:stretch>
            <a:fillRect/>
          </a:stretch>
        </p:blipFill>
        <p:spPr>
          <a:xfrm>
            <a:off x="-2" y="0"/>
            <a:ext cx="12191999" cy="6858000"/>
          </a:xfrm>
          <a:prstGeom prst="rect">
            <a:avLst/>
          </a:prstGeom>
        </p:spPr>
      </p:pic>
    </p:spTree>
    <p:extLst>
      <p:ext uri="{BB962C8B-B14F-4D97-AF65-F5344CB8AC3E}">
        <p14:creationId xmlns:p14="http://schemas.microsoft.com/office/powerpoint/2010/main" val="23564970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017F5F-B8E7-4ADF-B2BA-5E323A336A3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704932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7D29CA-8D8D-4072-8724-F5170AA125DB}"/>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3110066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0E1C19-9168-4A90-A432-7EE9E55EE45F}"/>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5B484674-5E97-4BF4-935B-1C13D12E527A}"/>
              </a:ext>
            </a:extLst>
          </p:cNvPr>
          <p:cNvSpPr txBox="1"/>
          <p:nvPr/>
        </p:nvSpPr>
        <p:spPr>
          <a:xfrm>
            <a:off x="4958509" y="6488668"/>
            <a:ext cx="2274982" cy="369332"/>
          </a:xfrm>
          <a:prstGeom prst="rect">
            <a:avLst/>
          </a:prstGeom>
          <a:noFill/>
        </p:spPr>
        <p:txBody>
          <a:bodyPr wrap="none" rtlCol="0">
            <a:spAutoFit/>
          </a:bodyPr>
          <a:lstStyle/>
          <a:p>
            <a:r>
              <a:rPr lang="en-US" dirty="0">
                <a:solidFill>
                  <a:schemeClr val="bg1"/>
                </a:solidFill>
              </a:rPr>
              <a:t>Total Data Centers</a:t>
            </a:r>
          </a:p>
        </p:txBody>
      </p:sp>
      <p:sp>
        <p:nvSpPr>
          <p:cNvPr id="5" name="TextBox 4">
            <a:extLst>
              <a:ext uri="{FF2B5EF4-FFF2-40B4-BE49-F238E27FC236}">
                <a16:creationId xmlns:a16="http://schemas.microsoft.com/office/drawing/2014/main" id="{D67AFE60-BD9F-4D7A-8085-3144C3EAFC8C}"/>
              </a:ext>
            </a:extLst>
          </p:cNvPr>
          <p:cNvSpPr txBox="1"/>
          <p:nvPr/>
        </p:nvSpPr>
        <p:spPr>
          <a:xfrm>
            <a:off x="1125417" y="6180889"/>
            <a:ext cx="591829" cy="307777"/>
          </a:xfrm>
          <a:prstGeom prst="rect">
            <a:avLst/>
          </a:prstGeom>
          <a:noFill/>
        </p:spPr>
        <p:txBody>
          <a:bodyPr wrap="none" rtlCol="0">
            <a:spAutoFit/>
          </a:bodyPr>
          <a:lstStyle/>
          <a:p>
            <a:r>
              <a:rPr lang="en-US" sz="1400" dirty="0">
                <a:solidFill>
                  <a:schemeClr val="bg1"/>
                </a:solidFill>
              </a:rPr>
              <a:t>160+</a:t>
            </a:r>
          </a:p>
        </p:txBody>
      </p:sp>
      <p:sp>
        <p:nvSpPr>
          <p:cNvPr id="6" name="TextBox 5">
            <a:extLst>
              <a:ext uri="{FF2B5EF4-FFF2-40B4-BE49-F238E27FC236}">
                <a16:creationId xmlns:a16="http://schemas.microsoft.com/office/drawing/2014/main" id="{3457C15C-3842-404F-9899-24A9F4E9C164}"/>
              </a:ext>
            </a:extLst>
          </p:cNvPr>
          <p:cNvSpPr txBox="1"/>
          <p:nvPr/>
        </p:nvSpPr>
        <p:spPr>
          <a:xfrm>
            <a:off x="3528646" y="6180890"/>
            <a:ext cx="492443" cy="307777"/>
          </a:xfrm>
          <a:prstGeom prst="rect">
            <a:avLst/>
          </a:prstGeom>
          <a:noFill/>
        </p:spPr>
        <p:txBody>
          <a:bodyPr wrap="none" rtlCol="0">
            <a:spAutoFit/>
          </a:bodyPr>
          <a:lstStyle/>
          <a:p>
            <a:r>
              <a:rPr lang="en-US" sz="1400" dirty="0">
                <a:solidFill>
                  <a:schemeClr val="bg1"/>
                </a:solidFill>
              </a:rPr>
              <a:t>78+</a:t>
            </a:r>
          </a:p>
        </p:txBody>
      </p:sp>
      <p:sp>
        <p:nvSpPr>
          <p:cNvPr id="7" name="TextBox 6">
            <a:extLst>
              <a:ext uri="{FF2B5EF4-FFF2-40B4-BE49-F238E27FC236}">
                <a16:creationId xmlns:a16="http://schemas.microsoft.com/office/drawing/2014/main" id="{F22F2ACC-E3B9-4079-A043-879A4B57BED4}"/>
              </a:ext>
            </a:extLst>
          </p:cNvPr>
          <p:cNvSpPr txBox="1"/>
          <p:nvPr/>
        </p:nvSpPr>
        <p:spPr>
          <a:xfrm>
            <a:off x="5832489" y="6180888"/>
            <a:ext cx="492443" cy="307777"/>
          </a:xfrm>
          <a:prstGeom prst="rect">
            <a:avLst/>
          </a:prstGeom>
          <a:noFill/>
        </p:spPr>
        <p:txBody>
          <a:bodyPr wrap="none" rtlCol="0">
            <a:spAutoFit/>
          </a:bodyPr>
          <a:lstStyle/>
          <a:p>
            <a:r>
              <a:rPr lang="en-US" sz="1400" dirty="0">
                <a:solidFill>
                  <a:schemeClr val="bg1"/>
                </a:solidFill>
              </a:rPr>
              <a:t>20+</a:t>
            </a:r>
          </a:p>
        </p:txBody>
      </p:sp>
    </p:spTree>
    <p:extLst>
      <p:ext uri="{BB962C8B-B14F-4D97-AF65-F5344CB8AC3E}">
        <p14:creationId xmlns:p14="http://schemas.microsoft.com/office/powerpoint/2010/main" val="9480747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74FD83-1C61-4D44-9DA0-96CB68D61256}"/>
              </a:ext>
            </a:extLst>
          </p:cNvPr>
          <p:cNvPicPr>
            <a:picLocks noChangeAspect="1"/>
          </p:cNvPicPr>
          <p:nvPr/>
        </p:nvPicPr>
        <p:blipFill>
          <a:blip r:embed="rId2"/>
          <a:stretch>
            <a:fillRect/>
          </a:stretch>
        </p:blipFill>
        <p:spPr>
          <a:xfrm>
            <a:off x="1846" y="0"/>
            <a:ext cx="12190154" cy="6857999"/>
          </a:xfrm>
          <a:prstGeom prst="rect">
            <a:avLst/>
          </a:prstGeom>
        </p:spPr>
      </p:pic>
      <p:pic>
        <p:nvPicPr>
          <p:cNvPr id="4" name="Picture 3">
            <a:extLst>
              <a:ext uri="{FF2B5EF4-FFF2-40B4-BE49-F238E27FC236}">
                <a16:creationId xmlns:a16="http://schemas.microsoft.com/office/drawing/2014/main" id="{BEF58BAF-2634-4B64-8F9A-1BCC642E9535}"/>
              </a:ext>
            </a:extLst>
          </p:cNvPr>
          <p:cNvPicPr>
            <a:picLocks noChangeAspect="1"/>
          </p:cNvPicPr>
          <p:nvPr/>
        </p:nvPicPr>
        <p:blipFill>
          <a:blip r:embed="rId3"/>
          <a:stretch>
            <a:fillRect/>
          </a:stretch>
        </p:blipFill>
        <p:spPr>
          <a:xfrm>
            <a:off x="0" y="6049108"/>
            <a:ext cx="12190154" cy="808891"/>
          </a:xfrm>
          <a:prstGeom prst="rect">
            <a:avLst/>
          </a:prstGeom>
        </p:spPr>
      </p:pic>
    </p:spTree>
    <p:extLst>
      <p:ext uri="{BB962C8B-B14F-4D97-AF65-F5344CB8AC3E}">
        <p14:creationId xmlns:p14="http://schemas.microsoft.com/office/powerpoint/2010/main" val="448483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5D1E80-AD0C-43AB-8F6D-0D433FC74AED}"/>
              </a:ext>
            </a:extLst>
          </p:cNvPr>
          <p:cNvPicPr>
            <a:picLocks noChangeAspect="1"/>
          </p:cNvPicPr>
          <p:nvPr/>
        </p:nvPicPr>
        <p:blipFill>
          <a:blip r:embed="rId2"/>
          <a:stretch>
            <a:fillRect/>
          </a:stretch>
        </p:blipFill>
        <p:spPr>
          <a:xfrm>
            <a:off x="7946343" y="0"/>
            <a:ext cx="4245657" cy="3572374"/>
          </a:xfrm>
          <a:prstGeom prst="rect">
            <a:avLst/>
          </a:prstGeom>
        </p:spPr>
      </p:pic>
      <p:pic>
        <p:nvPicPr>
          <p:cNvPr id="5" name="Picture 4">
            <a:extLst>
              <a:ext uri="{FF2B5EF4-FFF2-40B4-BE49-F238E27FC236}">
                <a16:creationId xmlns:a16="http://schemas.microsoft.com/office/drawing/2014/main" id="{2EE54116-352C-4F65-9373-135B7C51148E}"/>
              </a:ext>
            </a:extLst>
          </p:cNvPr>
          <p:cNvPicPr>
            <a:picLocks noChangeAspect="1"/>
          </p:cNvPicPr>
          <p:nvPr/>
        </p:nvPicPr>
        <p:blipFill>
          <a:blip r:embed="rId3"/>
          <a:stretch>
            <a:fillRect/>
          </a:stretch>
        </p:blipFill>
        <p:spPr>
          <a:xfrm>
            <a:off x="7946342" y="3572374"/>
            <a:ext cx="4245658" cy="3285625"/>
          </a:xfrm>
          <a:prstGeom prst="rect">
            <a:avLst/>
          </a:prstGeom>
        </p:spPr>
      </p:pic>
      <p:pic>
        <p:nvPicPr>
          <p:cNvPr id="9" name="Picture 8">
            <a:extLst>
              <a:ext uri="{FF2B5EF4-FFF2-40B4-BE49-F238E27FC236}">
                <a16:creationId xmlns:a16="http://schemas.microsoft.com/office/drawing/2014/main" id="{774EAE96-4C13-438D-913A-273D9BF4EEE0}"/>
              </a:ext>
            </a:extLst>
          </p:cNvPr>
          <p:cNvPicPr>
            <a:picLocks noChangeAspect="1"/>
          </p:cNvPicPr>
          <p:nvPr/>
        </p:nvPicPr>
        <p:blipFill>
          <a:blip r:embed="rId4"/>
          <a:stretch>
            <a:fillRect/>
          </a:stretch>
        </p:blipFill>
        <p:spPr>
          <a:xfrm>
            <a:off x="3807313" y="0"/>
            <a:ext cx="4139028" cy="3572374"/>
          </a:xfrm>
          <a:prstGeom prst="rect">
            <a:avLst/>
          </a:prstGeom>
        </p:spPr>
      </p:pic>
      <p:pic>
        <p:nvPicPr>
          <p:cNvPr id="13" name="Picture 12">
            <a:extLst>
              <a:ext uri="{FF2B5EF4-FFF2-40B4-BE49-F238E27FC236}">
                <a16:creationId xmlns:a16="http://schemas.microsoft.com/office/drawing/2014/main" id="{F45994A1-423A-40E1-81D1-C94045121C84}"/>
              </a:ext>
            </a:extLst>
          </p:cNvPr>
          <p:cNvPicPr>
            <a:picLocks noChangeAspect="1"/>
          </p:cNvPicPr>
          <p:nvPr/>
        </p:nvPicPr>
        <p:blipFill>
          <a:blip r:embed="rId5"/>
          <a:stretch>
            <a:fillRect/>
          </a:stretch>
        </p:blipFill>
        <p:spPr>
          <a:xfrm>
            <a:off x="3807313" y="3572374"/>
            <a:ext cx="4139028" cy="3285626"/>
          </a:xfrm>
          <a:prstGeom prst="rect">
            <a:avLst/>
          </a:prstGeom>
        </p:spPr>
      </p:pic>
      <p:pic>
        <p:nvPicPr>
          <p:cNvPr id="15" name="Picture 14">
            <a:extLst>
              <a:ext uri="{FF2B5EF4-FFF2-40B4-BE49-F238E27FC236}">
                <a16:creationId xmlns:a16="http://schemas.microsoft.com/office/drawing/2014/main" id="{9A5DB3AF-B405-499B-8777-20066B874E50}"/>
              </a:ext>
            </a:extLst>
          </p:cNvPr>
          <p:cNvPicPr>
            <a:picLocks noChangeAspect="1"/>
          </p:cNvPicPr>
          <p:nvPr/>
        </p:nvPicPr>
        <p:blipFill>
          <a:blip r:embed="rId6"/>
          <a:stretch>
            <a:fillRect/>
          </a:stretch>
        </p:blipFill>
        <p:spPr>
          <a:xfrm>
            <a:off x="0" y="0"/>
            <a:ext cx="3807311" cy="3572374"/>
          </a:xfrm>
          <a:prstGeom prst="rect">
            <a:avLst/>
          </a:prstGeom>
        </p:spPr>
      </p:pic>
      <p:pic>
        <p:nvPicPr>
          <p:cNvPr id="17" name="Picture 16">
            <a:extLst>
              <a:ext uri="{FF2B5EF4-FFF2-40B4-BE49-F238E27FC236}">
                <a16:creationId xmlns:a16="http://schemas.microsoft.com/office/drawing/2014/main" id="{1336E60B-42E9-44F8-B792-78D4BF836039}"/>
              </a:ext>
            </a:extLst>
          </p:cNvPr>
          <p:cNvPicPr>
            <a:picLocks noChangeAspect="1"/>
          </p:cNvPicPr>
          <p:nvPr/>
        </p:nvPicPr>
        <p:blipFill>
          <a:blip r:embed="rId7"/>
          <a:stretch>
            <a:fillRect/>
          </a:stretch>
        </p:blipFill>
        <p:spPr>
          <a:xfrm>
            <a:off x="0" y="3572374"/>
            <a:ext cx="3807312" cy="3285625"/>
          </a:xfrm>
          <a:prstGeom prst="rect">
            <a:avLst/>
          </a:prstGeom>
        </p:spPr>
      </p:pic>
    </p:spTree>
    <p:extLst>
      <p:ext uri="{BB962C8B-B14F-4D97-AF65-F5344CB8AC3E}">
        <p14:creationId xmlns:p14="http://schemas.microsoft.com/office/powerpoint/2010/main" val="12214373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8F4D32-FF58-4696-97F9-4D8B78F83C59}"/>
              </a:ext>
            </a:extLst>
          </p:cNvPr>
          <p:cNvPicPr>
            <a:picLocks noChangeAspect="1"/>
          </p:cNvPicPr>
          <p:nvPr/>
        </p:nvPicPr>
        <p:blipFill>
          <a:blip r:embed="rId2"/>
          <a:stretch>
            <a:fillRect/>
          </a:stretch>
        </p:blipFill>
        <p:spPr>
          <a:xfrm>
            <a:off x="1" y="0"/>
            <a:ext cx="6096000" cy="3676650"/>
          </a:xfrm>
          <a:prstGeom prst="rect">
            <a:avLst/>
          </a:prstGeom>
        </p:spPr>
      </p:pic>
      <p:pic>
        <p:nvPicPr>
          <p:cNvPr id="5" name="Picture 4">
            <a:extLst>
              <a:ext uri="{FF2B5EF4-FFF2-40B4-BE49-F238E27FC236}">
                <a16:creationId xmlns:a16="http://schemas.microsoft.com/office/drawing/2014/main" id="{26B1E6BF-31D0-4282-9D67-19D2E1342671}"/>
              </a:ext>
            </a:extLst>
          </p:cNvPr>
          <p:cNvPicPr>
            <a:picLocks noChangeAspect="1"/>
          </p:cNvPicPr>
          <p:nvPr/>
        </p:nvPicPr>
        <p:blipFill>
          <a:blip r:embed="rId3"/>
          <a:stretch>
            <a:fillRect/>
          </a:stretch>
        </p:blipFill>
        <p:spPr>
          <a:xfrm>
            <a:off x="6095999" y="0"/>
            <a:ext cx="6095999" cy="3676649"/>
          </a:xfrm>
          <a:prstGeom prst="rect">
            <a:avLst/>
          </a:prstGeom>
        </p:spPr>
      </p:pic>
      <p:pic>
        <p:nvPicPr>
          <p:cNvPr id="9" name="Picture 8">
            <a:extLst>
              <a:ext uri="{FF2B5EF4-FFF2-40B4-BE49-F238E27FC236}">
                <a16:creationId xmlns:a16="http://schemas.microsoft.com/office/drawing/2014/main" id="{D2731B63-4607-4BAE-BE1C-60055971905C}"/>
              </a:ext>
            </a:extLst>
          </p:cNvPr>
          <p:cNvPicPr>
            <a:picLocks noChangeAspect="1"/>
          </p:cNvPicPr>
          <p:nvPr/>
        </p:nvPicPr>
        <p:blipFill>
          <a:blip r:embed="rId4"/>
          <a:stretch>
            <a:fillRect/>
          </a:stretch>
        </p:blipFill>
        <p:spPr>
          <a:xfrm>
            <a:off x="0" y="3676648"/>
            <a:ext cx="6095999" cy="3181351"/>
          </a:xfrm>
          <a:prstGeom prst="rect">
            <a:avLst/>
          </a:prstGeom>
        </p:spPr>
      </p:pic>
      <p:pic>
        <p:nvPicPr>
          <p:cNvPr id="11" name="Picture 10">
            <a:extLst>
              <a:ext uri="{FF2B5EF4-FFF2-40B4-BE49-F238E27FC236}">
                <a16:creationId xmlns:a16="http://schemas.microsoft.com/office/drawing/2014/main" id="{E61F25B4-A536-4232-A972-BACF26FBA409}"/>
              </a:ext>
            </a:extLst>
          </p:cNvPr>
          <p:cNvPicPr>
            <a:picLocks noChangeAspect="1"/>
          </p:cNvPicPr>
          <p:nvPr/>
        </p:nvPicPr>
        <p:blipFill>
          <a:blip r:embed="rId5"/>
          <a:stretch>
            <a:fillRect/>
          </a:stretch>
        </p:blipFill>
        <p:spPr>
          <a:xfrm>
            <a:off x="6095997" y="3676648"/>
            <a:ext cx="6096000" cy="3181351"/>
          </a:xfrm>
          <a:prstGeom prst="rect">
            <a:avLst/>
          </a:prstGeom>
        </p:spPr>
      </p:pic>
    </p:spTree>
    <p:extLst>
      <p:ext uri="{BB962C8B-B14F-4D97-AF65-F5344CB8AC3E}">
        <p14:creationId xmlns:p14="http://schemas.microsoft.com/office/powerpoint/2010/main" val="34604258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D11E7B-B994-46DC-BA2B-02E9F4724782}"/>
              </a:ext>
            </a:extLst>
          </p:cNvPr>
          <p:cNvSpPr txBox="1"/>
          <p:nvPr/>
        </p:nvSpPr>
        <p:spPr>
          <a:xfrm>
            <a:off x="567397" y="492370"/>
            <a:ext cx="7359707" cy="707886"/>
          </a:xfrm>
          <a:prstGeom prst="rect">
            <a:avLst/>
          </a:prstGeom>
          <a:noFill/>
        </p:spPr>
        <p:txBody>
          <a:bodyPr wrap="none" rtlCol="0">
            <a:spAutoFit/>
          </a:bodyPr>
          <a:lstStyle/>
          <a:p>
            <a:r>
              <a:rPr lang="en-US" sz="4000" u="sng" dirty="0"/>
              <a:t>What Are Availability Zones</a:t>
            </a:r>
            <a:r>
              <a:rPr lang="en-US" sz="4000" dirty="0"/>
              <a:t> ?</a:t>
            </a:r>
          </a:p>
        </p:txBody>
      </p:sp>
      <p:sp>
        <p:nvSpPr>
          <p:cNvPr id="3" name="TextBox 2">
            <a:extLst>
              <a:ext uri="{FF2B5EF4-FFF2-40B4-BE49-F238E27FC236}">
                <a16:creationId xmlns:a16="http://schemas.microsoft.com/office/drawing/2014/main" id="{C20906E0-DAC0-4DA1-9342-9BCEBE450E7B}"/>
              </a:ext>
            </a:extLst>
          </p:cNvPr>
          <p:cNvSpPr txBox="1"/>
          <p:nvPr/>
        </p:nvSpPr>
        <p:spPr>
          <a:xfrm>
            <a:off x="856629" y="1458127"/>
            <a:ext cx="6641452" cy="1754326"/>
          </a:xfrm>
          <a:prstGeom prst="rect">
            <a:avLst/>
          </a:prstGeom>
          <a:noFill/>
        </p:spPr>
        <p:txBody>
          <a:bodyPr wrap="square" rtlCol="0">
            <a:spAutoFit/>
          </a:bodyPr>
          <a:lstStyle/>
          <a:p>
            <a:r>
              <a:rPr lang="en-US" dirty="0"/>
              <a:t>An </a:t>
            </a:r>
            <a:r>
              <a:rPr lang="en-US" b="1" dirty="0"/>
              <a:t>Availability Zone</a:t>
            </a:r>
            <a:r>
              <a:rPr lang="en-US" dirty="0"/>
              <a:t> is a high-</a:t>
            </a:r>
            <a:r>
              <a:rPr lang="en-US" b="1" dirty="0"/>
              <a:t>availability</a:t>
            </a:r>
            <a:r>
              <a:rPr lang="en-US" dirty="0"/>
              <a:t> offering that protects your applications and data from datacenter failures. </a:t>
            </a:r>
            <a:r>
              <a:rPr lang="en-US" b="1" dirty="0"/>
              <a:t>Availability Zones</a:t>
            </a:r>
            <a:r>
              <a:rPr lang="en-US" dirty="0"/>
              <a:t> are unique physical locations within a region. Each </a:t>
            </a:r>
            <a:r>
              <a:rPr lang="en-US" b="1" dirty="0"/>
              <a:t>zone</a:t>
            </a:r>
            <a:r>
              <a:rPr lang="en-US" dirty="0"/>
              <a:t> is made up of one or more datacenters equipped with independent power, cooling, and networking.</a:t>
            </a:r>
          </a:p>
        </p:txBody>
      </p:sp>
      <p:pic>
        <p:nvPicPr>
          <p:cNvPr id="4" name="Picture 3">
            <a:extLst>
              <a:ext uri="{FF2B5EF4-FFF2-40B4-BE49-F238E27FC236}">
                <a16:creationId xmlns:a16="http://schemas.microsoft.com/office/drawing/2014/main" id="{CB49FC71-A172-4C28-A73F-6531DADD8D2E}"/>
              </a:ext>
            </a:extLst>
          </p:cNvPr>
          <p:cNvPicPr>
            <a:picLocks noChangeAspect="1"/>
          </p:cNvPicPr>
          <p:nvPr/>
        </p:nvPicPr>
        <p:blipFill>
          <a:blip r:embed="rId2"/>
          <a:stretch>
            <a:fillRect/>
          </a:stretch>
        </p:blipFill>
        <p:spPr>
          <a:xfrm>
            <a:off x="8008766" y="1181129"/>
            <a:ext cx="3714750" cy="3733800"/>
          </a:xfrm>
          <a:prstGeom prst="rect">
            <a:avLst/>
          </a:prstGeom>
        </p:spPr>
      </p:pic>
      <p:sp>
        <p:nvSpPr>
          <p:cNvPr id="6" name="TextBox 5">
            <a:extLst>
              <a:ext uri="{FF2B5EF4-FFF2-40B4-BE49-F238E27FC236}">
                <a16:creationId xmlns:a16="http://schemas.microsoft.com/office/drawing/2014/main" id="{DDA135D4-4C9B-4E97-B4E5-794F833C253E}"/>
              </a:ext>
            </a:extLst>
          </p:cNvPr>
          <p:cNvSpPr txBox="1"/>
          <p:nvPr/>
        </p:nvSpPr>
        <p:spPr>
          <a:xfrm>
            <a:off x="856629" y="3404767"/>
            <a:ext cx="7152137" cy="3200876"/>
          </a:xfrm>
          <a:prstGeom prst="rect">
            <a:avLst/>
          </a:prstGeom>
          <a:noFill/>
        </p:spPr>
        <p:txBody>
          <a:bodyPr wrap="square" rtlCol="0">
            <a:spAutoFit/>
          </a:bodyPr>
          <a:lstStyle/>
          <a:p>
            <a:r>
              <a:rPr lang="en-US" b="1" u="sng" dirty="0"/>
              <a:t>List Of Supported regions In Microsoft Azure</a:t>
            </a:r>
          </a:p>
          <a:p>
            <a:r>
              <a:rPr lang="en-US" dirty="0"/>
              <a:t>Not every region has support for Availability Zones. The following regions have a minimum of three separate zones to ensure resiliency.</a:t>
            </a:r>
          </a:p>
          <a:p>
            <a:r>
              <a:rPr lang="en-US" sz="1600" dirty="0"/>
              <a:t>- Central US</a:t>
            </a:r>
          </a:p>
          <a:p>
            <a:r>
              <a:rPr lang="en-US" sz="1600" dirty="0"/>
              <a:t>- East US 2</a:t>
            </a:r>
          </a:p>
          <a:p>
            <a:r>
              <a:rPr lang="en-US" sz="1600" dirty="0"/>
              <a:t>- West US 2</a:t>
            </a:r>
          </a:p>
          <a:p>
            <a:r>
              <a:rPr lang="en-US" sz="1600" dirty="0"/>
              <a:t>- West Europe</a:t>
            </a:r>
          </a:p>
          <a:p>
            <a:r>
              <a:rPr lang="en-US" sz="1600" dirty="0"/>
              <a:t>- France Central</a:t>
            </a:r>
          </a:p>
          <a:p>
            <a:r>
              <a:rPr lang="en-US" sz="1600" dirty="0"/>
              <a:t>- North Europe</a:t>
            </a:r>
          </a:p>
          <a:p>
            <a:r>
              <a:rPr lang="en-US" sz="1600" dirty="0"/>
              <a:t>- Southeast Asia</a:t>
            </a:r>
          </a:p>
          <a:p>
            <a:endParaRPr lang="en-US" dirty="0"/>
          </a:p>
        </p:txBody>
      </p:sp>
    </p:spTree>
    <p:extLst>
      <p:ext uri="{BB962C8B-B14F-4D97-AF65-F5344CB8AC3E}">
        <p14:creationId xmlns:p14="http://schemas.microsoft.com/office/powerpoint/2010/main" val="3796350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7055F2-0181-44F5-B860-45A09536185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952254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73D55F-178B-4CEB-8D2D-49C79FA345E5}"/>
              </a:ext>
            </a:extLst>
          </p:cNvPr>
          <p:cNvPicPr>
            <a:picLocks noChangeAspect="1"/>
          </p:cNvPicPr>
          <p:nvPr/>
        </p:nvPicPr>
        <p:blipFill>
          <a:blip r:embed="rId2"/>
          <a:stretch>
            <a:fillRect/>
          </a:stretch>
        </p:blipFill>
        <p:spPr>
          <a:xfrm>
            <a:off x="-1" y="1"/>
            <a:ext cx="12192001" cy="6858000"/>
          </a:xfrm>
          <a:prstGeom prst="rect">
            <a:avLst/>
          </a:prstGeom>
        </p:spPr>
      </p:pic>
    </p:spTree>
    <p:extLst>
      <p:ext uri="{BB962C8B-B14F-4D97-AF65-F5344CB8AC3E}">
        <p14:creationId xmlns:p14="http://schemas.microsoft.com/office/powerpoint/2010/main" val="20276396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14507C-62DB-45A0-BB5E-979BC612FE25}"/>
              </a:ext>
            </a:extLst>
          </p:cNvPr>
          <p:cNvSpPr txBox="1"/>
          <p:nvPr/>
        </p:nvSpPr>
        <p:spPr>
          <a:xfrm>
            <a:off x="731520" y="604910"/>
            <a:ext cx="7754046" cy="707886"/>
          </a:xfrm>
          <a:prstGeom prst="rect">
            <a:avLst/>
          </a:prstGeom>
          <a:noFill/>
        </p:spPr>
        <p:txBody>
          <a:bodyPr wrap="none" rtlCol="0">
            <a:spAutoFit/>
          </a:bodyPr>
          <a:lstStyle/>
          <a:p>
            <a:r>
              <a:rPr lang="en-US" sz="4000" u="sng" dirty="0"/>
              <a:t>Computing Options In Cloud</a:t>
            </a:r>
            <a:r>
              <a:rPr lang="en-US" sz="4000" dirty="0"/>
              <a:t> ?</a:t>
            </a:r>
          </a:p>
        </p:txBody>
      </p:sp>
      <p:sp>
        <p:nvSpPr>
          <p:cNvPr id="3" name="TextBox 2">
            <a:extLst>
              <a:ext uri="{FF2B5EF4-FFF2-40B4-BE49-F238E27FC236}">
                <a16:creationId xmlns:a16="http://schemas.microsoft.com/office/drawing/2014/main" id="{6EE3D0E7-5901-4BCA-BE65-EAE48E5DECE5}"/>
              </a:ext>
            </a:extLst>
          </p:cNvPr>
          <p:cNvSpPr txBox="1"/>
          <p:nvPr/>
        </p:nvSpPr>
        <p:spPr>
          <a:xfrm>
            <a:off x="1055077" y="1859340"/>
            <a:ext cx="4729180" cy="1569660"/>
          </a:xfrm>
          <a:prstGeom prst="rect">
            <a:avLst/>
          </a:prstGeom>
          <a:noFill/>
        </p:spPr>
        <p:txBody>
          <a:bodyPr wrap="none" rtlCol="0">
            <a:spAutoFit/>
          </a:bodyPr>
          <a:lstStyle/>
          <a:p>
            <a:pPr marL="285750" indent="-285750">
              <a:buFontTx/>
              <a:buChar char="-"/>
            </a:pPr>
            <a:r>
              <a:rPr lang="en-US" sz="3200" dirty="0"/>
              <a:t>Virtual Machines</a:t>
            </a:r>
          </a:p>
          <a:p>
            <a:pPr marL="285750" indent="-285750">
              <a:buFontTx/>
              <a:buChar char="-"/>
            </a:pPr>
            <a:r>
              <a:rPr lang="en-US" sz="3200" dirty="0"/>
              <a:t>Containers</a:t>
            </a:r>
          </a:p>
          <a:p>
            <a:pPr marL="285750" indent="-285750">
              <a:buFontTx/>
              <a:buChar char="-"/>
            </a:pPr>
            <a:r>
              <a:rPr lang="en-US" sz="3200" dirty="0"/>
              <a:t>Serverless Computing</a:t>
            </a:r>
          </a:p>
        </p:txBody>
      </p:sp>
    </p:spTree>
    <p:extLst>
      <p:ext uri="{BB962C8B-B14F-4D97-AF65-F5344CB8AC3E}">
        <p14:creationId xmlns:p14="http://schemas.microsoft.com/office/powerpoint/2010/main" val="32555741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928EFC-B271-4E16-B545-D334E035DADD}"/>
              </a:ext>
            </a:extLst>
          </p:cNvPr>
          <p:cNvSpPr txBox="1"/>
          <p:nvPr/>
        </p:nvSpPr>
        <p:spPr>
          <a:xfrm>
            <a:off x="2729133" y="375953"/>
            <a:ext cx="4705134" cy="769441"/>
          </a:xfrm>
          <a:prstGeom prst="rect">
            <a:avLst/>
          </a:prstGeom>
          <a:noFill/>
        </p:spPr>
        <p:txBody>
          <a:bodyPr wrap="none" rtlCol="0">
            <a:spAutoFit/>
          </a:bodyPr>
          <a:lstStyle/>
          <a:p>
            <a:r>
              <a:rPr lang="en-US" sz="4400" b="1" u="sng" dirty="0"/>
              <a:t>Virtual Machines</a:t>
            </a:r>
          </a:p>
        </p:txBody>
      </p:sp>
      <p:sp>
        <p:nvSpPr>
          <p:cNvPr id="3" name="TextBox 2">
            <a:extLst>
              <a:ext uri="{FF2B5EF4-FFF2-40B4-BE49-F238E27FC236}">
                <a16:creationId xmlns:a16="http://schemas.microsoft.com/office/drawing/2014/main" id="{522FE315-1B51-471A-A743-BC1877158112}"/>
              </a:ext>
            </a:extLst>
          </p:cNvPr>
          <p:cNvSpPr txBox="1"/>
          <p:nvPr/>
        </p:nvSpPr>
        <p:spPr>
          <a:xfrm>
            <a:off x="942983" y="1496067"/>
            <a:ext cx="10114224" cy="1754326"/>
          </a:xfrm>
          <a:prstGeom prst="rect">
            <a:avLst/>
          </a:prstGeom>
          <a:noFill/>
        </p:spPr>
        <p:txBody>
          <a:bodyPr wrap="square" rtlCol="0">
            <a:spAutoFit/>
          </a:bodyPr>
          <a:lstStyle/>
          <a:p>
            <a:r>
              <a:rPr lang="en-US" u="sng" dirty="0"/>
              <a:t>Definition</a:t>
            </a:r>
          </a:p>
          <a:p>
            <a:r>
              <a:rPr lang="en-US" dirty="0"/>
              <a:t>         Virtual machines are software computers that provide the same functionality as physical computers. Like physical computers, they run applications and an operating system. However, virtual machines are computer files that run on a physical computer and behave like a physical computer. In other words, virtual machines behave as separate computer systems.</a:t>
            </a:r>
          </a:p>
        </p:txBody>
      </p:sp>
      <p:sp>
        <p:nvSpPr>
          <p:cNvPr id="4" name="TextBox 3">
            <a:extLst>
              <a:ext uri="{FF2B5EF4-FFF2-40B4-BE49-F238E27FC236}">
                <a16:creationId xmlns:a16="http://schemas.microsoft.com/office/drawing/2014/main" id="{91F46093-EFC3-4220-BCD2-427849772DB7}"/>
              </a:ext>
            </a:extLst>
          </p:cNvPr>
          <p:cNvSpPr txBox="1"/>
          <p:nvPr/>
        </p:nvSpPr>
        <p:spPr>
          <a:xfrm>
            <a:off x="942983" y="3250393"/>
            <a:ext cx="10114224" cy="3231654"/>
          </a:xfrm>
          <a:prstGeom prst="rect">
            <a:avLst/>
          </a:prstGeom>
          <a:noFill/>
        </p:spPr>
        <p:txBody>
          <a:bodyPr wrap="square" rtlCol="0">
            <a:spAutoFit/>
          </a:bodyPr>
          <a:lstStyle/>
          <a:p>
            <a:r>
              <a:rPr lang="en-US" dirty="0"/>
              <a:t>                                              </a:t>
            </a:r>
            <a:r>
              <a:rPr lang="en-US" sz="2400" u="sng" dirty="0"/>
              <a:t>Types Of Virtual Machines</a:t>
            </a:r>
            <a:br>
              <a:rPr lang="en-US" dirty="0"/>
            </a:br>
            <a:r>
              <a:rPr lang="en-US" u="sng" dirty="0"/>
              <a:t>Process Virtual Machines </a:t>
            </a:r>
            <a:br>
              <a:rPr lang="en-US" dirty="0"/>
            </a:br>
            <a:r>
              <a:rPr lang="en-US" dirty="0"/>
              <a:t>Execute computer programs in a platform-independent environment. It masks the information of the underlying hardware or operating system. This allows the program to be executed in the same fashion on any platform.</a:t>
            </a:r>
            <a:br>
              <a:rPr lang="en-US" dirty="0"/>
            </a:br>
            <a:r>
              <a:rPr lang="en-US" dirty="0"/>
              <a:t>Example : JVM, .NET Core CLR etc.</a:t>
            </a:r>
          </a:p>
          <a:p>
            <a:endParaRPr lang="en-US" u="sng" dirty="0"/>
          </a:p>
          <a:p>
            <a:r>
              <a:rPr lang="en-US" u="sng" dirty="0"/>
              <a:t>System Virtual Machines</a:t>
            </a:r>
          </a:p>
          <a:p>
            <a:r>
              <a:rPr lang="en-US" dirty="0"/>
              <a:t>Support the sharing of a host computer’s physical resources between multiple virtual machines.  </a:t>
            </a:r>
          </a:p>
          <a:p>
            <a:r>
              <a:rPr lang="en-US" dirty="0"/>
              <a:t>Example : Virtual Machines Created From VMware.</a:t>
            </a:r>
          </a:p>
        </p:txBody>
      </p:sp>
      <p:pic>
        <p:nvPicPr>
          <p:cNvPr id="6" name="Picture 5">
            <a:extLst>
              <a:ext uri="{FF2B5EF4-FFF2-40B4-BE49-F238E27FC236}">
                <a16:creationId xmlns:a16="http://schemas.microsoft.com/office/drawing/2014/main" id="{F3116D0C-E4D1-4B79-855D-91BCDEF5A860}"/>
              </a:ext>
            </a:extLst>
          </p:cNvPr>
          <p:cNvPicPr>
            <a:picLocks noChangeAspect="1"/>
          </p:cNvPicPr>
          <p:nvPr/>
        </p:nvPicPr>
        <p:blipFill>
          <a:blip r:embed="rId2"/>
          <a:stretch>
            <a:fillRect/>
          </a:stretch>
        </p:blipFill>
        <p:spPr>
          <a:xfrm>
            <a:off x="7737231" y="286305"/>
            <a:ext cx="1299408" cy="1034425"/>
          </a:xfrm>
          <a:prstGeom prst="rect">
            <a:avLst/>
          </a:prstGeom>
        </p:spPr>
      </p:pic>
    </p:spTree>
    <p:extLst>
      <p:ext uri="{BB962C8B-B14F-4D97-AF65-F5344CB8AC3E}">
        <p14:creationId xmlns:p14="http://schemas.microsoft.com/office/powerpoint/2010/main" val="40664376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CA1BD8-7045-49B6-853A-6A2DF14F529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279208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41D428-12AC-4BD2-889A-4944CD7A51C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863083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3F2B05-EDAE-4BCA-97FE-96BF268B60F7}"/>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2745459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79C291-411E-479F-8374-EE2C8ADF6770}"/>
              </a:ext>
            </a:extLst>
          </p:cNvPr>
          <p:cNvSpPr txBox="1"/>
          <p:nvPr/>
        </p:nvSpPr>
        <p:spPr>
          <a:xfrm>
            <a:off x="778412" y="506437"/>
            <a:ext cx="7713971" cy="769441"/>
          </a:xfrm>
          <a:prstGeom prst="rect">
            <a:avLst/>
          </a:prstGeom>
          <a:noFill/>
        </p:spPr>
        <p:txBody>
          <a:bodyPr wrap="none" rtlCol="0">
            <a:spAutoFit/>
          </a:bodyPr>
          <a:lstStyle/>
          <a:p>
            <a:r>
              <a:rPr lang="en-US" sz="4400" u="sng" dirty="0"/>
              <a:t>What is Cloud Computing</a:t>
            </a:r>
            <a:r>
              <a:rPr lang="en-US" sz="4400" dirty="0"/>
              <a:t> ?</a:t>
            </a:r>
          </a:p>
        </p:txBody>
      </p:sp>
      <p:sp>
        <p:nvSpPr>
          <p:cNvPr id="3" name="TextBox 2">
            <a:extLst>
              <a:ext uri="{FF2B5EF4-FFF2-40B4-BE49-F238E27FC236}">
                <a16:creationId xmlns:a16="http://schemas.microsoft.com/office/drawing/2014/main" id="{4B8F2592-4E87-4051-961B-E4321C31D4C5}"/>
              </a:ext>
            </a:extLst>
          </p:cNvPr>
          <p:cNvSpPr txBox="1"/>
          <p:nvPr/>
        </p:nvSpPr>
        <p:spPr>
          <a:xfrm>
            <a:off x="1101969" y="1689745"/>
            <a:ext cx="7943558" cy="3416320"/>
          </a:xfrm>
          <a:prstGeom prst="rect">
            <a:avLst/>
          </a:prstGeom>
          <a:noFill/>
        </p:spPr>
        <p:txBody>
          <a:bodyPr wrap="square" rtlCol="0">
            <a:spAutoFit/>
          </a:bodyPr>
          <a:lstStyle/>
          <a:p>
            <a:r>
              <a:rPr lang="en-US" sz="2400" b="1" dirty="0"/>
              <a:t>Cloud computing</a:t>
            </a:r>
            <a:r>
              <a:rPr lang="en-US" sz="2400" dirty="0"/>
              <a:t> is the on-demand availability of computer system resource, especially data storage (Cloud Storage) and computing power, and other IT services without direct active management by the user; Cloud Computing is a way to rent compute power and storage from someone else's data center. The cloud services are provided using the Internet with the pay-as-you-go pricing model.</a:t>
            </a:r>
          </a:p>
        </p:txBody>
      </p:sp>
    </p:spTree>
    <p:extLst>
      <p:ext uri="{BB962C8B-B14F-4D97-AF65-F5344CB8AC3E}">
        <p14:creationId xmlns:p14="http://schemas.microsoft.com/office/powerpoint/2010/main" val="1396137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12060C-68D0-4612-8DF9-7F31DD34AC8F}"/>
              </a:ext>
            </a:extLst>
          </p:cNvPr>
          <p:cNvSpPr txBox="1"/>
          <p:nvPr/>
        </p:nvSpPr>
        <p:spPr>
          <a:xfrm>
            <a:off x="611165" y="259024"/>
            <a:ext cx="10969670" cy="769441"/>
          </a:xfrm>
          <a:prstGeom prst="rect">
            <a:avLst/>
          </a:prstGeom>
          <a:noFill/>
        </p:spPr>
        <p:txBody>
          <a:bodyPr wrap="none" rtlCol="0">
            <a:spAutoFit/>
          </a:bodyPr>
          <a:lstStyle/>
          <a:p>
            <a:r>
              <a:rPr lang="en-US" sz="4400" u="sng" dirty="0"/>
              <a:t>Expenses For A Business Before Cloud</a:t>
            </a:r>
            <a:r>
              <a:rPr lang="en-US" sz="4400" dirty="0"/>
              <a:t> ?</a:t>
            </a:r>
          </a:p>
        </p:txBody>
      </p:sp>
      <p:sp>
        <p:nvSpPr>
          <p:cNvPr id="4" name="TextBox 3">
            <a:extLst>
              <a:ext uri="{FF2B5EF4-FFF2-40B4-BE49-F238E27FC236}">
                <a16:creationId xmlns:a16="http://schemas.microsoft.com/office/drawing/2014/main" id="{A9282430-E9D0-4BF0-9D70-37B7043A8769}"/>
              </a:ext>
            </a:extLst>
          </p:cNvPr>
          <p:cNvSpPr txBox="1"/>
          <p:nvPr/>
        </p:nvSpPr>
        <p:spPr>
          <a:xfrm>
            <a:off x="794714" y="1155073"/>
            <a:ext cx="9334025" cy="6647974"/>
          </a:xfrm>
          <a:prstGeom prst="rect">
            <a:avLst/>
          </a:prstGeom>
          <a:noFill/>
        </p:spPr>
        <p:txBody>
          <a:bodyPr wrap="square" rtlCol="0">
            <a:spAutoFit/>
          </a:bodyPr>
          <a:lstStyle/>
          <a:p>
            <a:r>
              <a:rPr lang="en-US" sz="2400" b="1" u="sng" dirty="0"/>
              <a:t>Capital Expenditure (CapEx)</a:t>
            </a:r>
          </a:p>
          <a:p>
            <a:r>
              <a:rPr lang="en-US" dirty="0"/>
              <a:t> - CapEx is the spending of money on physical infrastructure up front, and then deducting that expense from your tax bill over time. CapEx is an upfront cost, which has a value that reduces over time.</a:t>
            </a:r>
          </a:p>
          <a:p>
            <a:endParaRPr lang="en-US" dirty="0"/>
          </a:p>
          <a:p>
            <a:r>
              <a:rPr lang="en-US" dirty="0"/>
              <a:t> - It includes Server costs, Storage costs, Network costs, Backup costs, Disaster recovery costs, Datacenter Infrastructure (Router, Switches, Cables etc.) costs etc.</a:t>
            </a:r>
          </a:p>
          <a:p>
            <a:endParaRPr lang="en-US" dirty="0"/>
          </a:p>
          <a:p>
            <a:r>
              <a:rPr lang="en-US" dirty="0"/>
              <a:t>- Lump-sum billing.</a:t>
            </a:r>
          </a:p>
          <a:p>
            <a:endParaRPr lang="en-US" dirty="0"/>
          </a:p>
          <a:p>
            <a:r>
              <a:rPr lang="en-US" sz="2400" b="1" u="sng" dirty="0"/>
              <a:t>Operational Expenditure (OpEx)</a:t>
            </a:r>
          </a:p>
          <a:p>
            <a:r>
              <a:rPr lang="en-US" dirty="0"/>
              <a:t> - OpEx is spending money on services or products now and being billed for them now. You can deduct this expense from your tax bill in the same year. There's no upfront cost. You pay for a service or product as you use it.</a:t>
            </a:r>
          </a:p>
          <a:p>
            <a:endParaRPr lang="en-US" dirty="0"/>
          </a:p>
          <a:p>
            <a:r>
              <a:rPr lang="en-US" dirty="0"/>
              <a:t> - It includes Management Cost ( Employees Salary ), 24/7 Electricity Usage,</a:t>
            </a:r>
          </a:p>
          <a:p>
            <a:r>
              <a:rPr lang="en-US" dirty="0"/>
              <a:t>Scaling charges, Equipment Refreshment etc.</a:t>
            </a:r>
          </a:p>
          <a:p>
            <a:endParaRPr lang="en-US" dirty="0"/>
          </a:p>
          <a:p>
            <a:r>
              <a:rPr lang="en-US" dirty="0"/>
              <a:t>- Monthly / Annual billing</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987799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B124FC-EE2D-4F20-B5BB-1D7DB5E549B4}"/>
              </a:ext>
            </a:extLst>
          </p:cNvPr>
          <p:cNvPicPr>
            <a:picLocks noChangeAspect="1"/>
          </p:cNvPicPr>
          <p:nvPr/>
        </p:nvPicPr>
        <p:blipFill>
          <a:blip r:embed="rId2"/>
          <a:stretch>
            <a:fillRect/>
          </a:stretch>
        </p:blipFill>
        <p:spPr>
          <a:xfrm>
            <a:off x="-83159" y="0"/>
            <a:ext cx="12275159" cy="6858000"/>
          </a:xfrm>
          <a:prstGeom prst="rect">
            <a:avLst/>
          </a:prstGeom>
        </p:spPr>
      </p:pic>
    </p:spTree>
    <p:extLst>
      <p:ext uri="{BB962C8B-B14F-4D97-AF65-F5344CB8AC3E}">
        <p14:creationId xmlns:p14="http://schemas.microsoft.com/office/powerpoint/2010/main" val="2643075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B4AAD2-C748-431A-B8B2-69F7EFAE6449}"/>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273176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B34E56-A99D-445C-91B8-00D46C53AE9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98060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50B6DD-7332-4D84-8118-256290CE262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6670308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TM03457503[[fn=Quotable]]</Template>
  <TotalTime>8392</TotalTime>
  <Words>673</Words>
  <Application>Microsoft Office PowerPoint</Application>
  <PresentationFormat>Widescreen</PresentationFormat>
  <Paragraphs>59</Paragraphs>
  <Slides>35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arial</vt:lpstr>
      <vt:lpstr>Calibri</vt:lpstr>
      <vt:lpstr>Century Gothic</vt:lpstr>
      <vt:lpstr>Segoe UI</vt:lpstr>
      <vt:lpstr>Wingdings 2</vt:lpstr>
      <vt:lpstr>Quotable</vt:lpstr>
      <vt:lpstr>Introduction To Cloud Computing With Microsoft Azure.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&amp; Cloud Computing</dc:title>
  <dc:creator>Tashik</dc:creator>
  <cp:lastModifiedBy>Tashik Moin</cp:lastModifiedBy>
  <cp:revision>199</cp:revision>
  <dcterms:created xsi:type="dcterms:W3CDTF">2019-04-06T07:19:21Z</dcterms:created>
  <dcterms:modified xsi:type="dcterms:W3CDTF">2020-08-17T20:46:02Z</dcterms:modified>
</cp:coreProperties>
</file>